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6" r:id="rId20"/>
    <p:sldId id="277" r:id="rId21"/>
    <p:sldId id="274" r:id="rId22"/>
    <p:sldId id="278" r:id="rId23"/>
    <p:sldId id="279" r:id="rId24"/>
    <p:sldId id="275" r:id="rId25"/>
    <p:sldId id="287" r:id="rId26"/>
    <p:sldId id="280" r:id="rId27"/>
    <p:sldId id="288" r:id="rId28"/>
    <p:sldId id="282" r:id="rId29"/>
    <p:sldId id="281" r:id="rId30"/>
    <p:sldId id="283" r:id="rId31"/>
    <p:sldId id="285" r:id="rId32"/>
    <p:sldId id="286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40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86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8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05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7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23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67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71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48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5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83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12/9/2021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3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ibre optics illustration">
            <a:extLst>
              <a:ext uri="{FF2B5EF4-FFF2-40B4-BE49-F238E27FC236}">
                <a16:creationId xmlns:a16="http://schemas.microsoft.com/office/drawing/2014/main" id="{B6EC1448-FA48-4AA0-A7C4-7D30593E2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-1" b="6244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D04BB2-B569-48DF-AE45-4F968C1C5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Human Digestion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6CBFB-EDF6-4EFC-81AA-6B30CC067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Part 1:Diet</a:t>
            </a:r>
          </a:p>
          <a:p>
            <a:r>
              <a:rPr lang="en-US" sz="2200" dirty="0">
                <a:solidFill>
                  <a:srgbClr val="FFFFFF"/>
                </a:solidFill>
              </a:rPr>
              <a:t>Part 2: Digestive System</a:t>
            </a:r>
          </a:p>
          <a:p>
            <a:r>
              <a:rPr lang="en-US" sz="2200" dirty="0">
                <a:solidFill>
                  <a:srgbClr val="FFFFFF"/>
                </a:solidFill>
              </a:rPr>
              <a:t>Physical Digestion</a:t>
            </a:r>
          </a:p>
          <a:p>
            <a:r>
              <a:rPr lang="en-US" sz="2200" dirty="0">
                <a:solidFill>
                  <a:srgbClr val="FFFFFF"/>
                </a:solidFill>
              </a:rPr>
              <a:t>Chemical Digestion</a:t>
            </a:r>
          </a:p>
          <a:p>
            <a:r>
              <a:rPr lang="en-US" sz="2200" dirty="0">
                <a:solidFill>
                  <a:srgbClr val="FFFFFF"/>
                </a:solidFill>
              </a:rPr>
              <a:t>Absorption</a:t>
            </a: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9806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8F2472-67FF-4BB0-BBC1-33E1E9CD5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917" y="98236"/>
            <a:ext cx="10278794" cy="601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0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E57FC-33E7-40F2-80FC-58F5BA6AE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620"/>
            <a:ext cx="12192000" cy="645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1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3025C-C259-4371-8345-D941765BE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532" y="1575149"/>
            <a:ext cx="10757095" cy="3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64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C3F95F-F24E-401B-B853-38C7C3011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323" y="0"/>
            <a:ext cx="10194388" cy="2657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E6162E-065F-4C90-A991-A49F48B9E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11" y="3535310"/>
            <a:ext cx="11612880" cy="254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86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541E01-A367-47ED-BCEC-D002E637E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77" y="262683"/>
            <a:ext cx="10222523" cy="47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16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8762C-AA77-44E4-841C-32AF70A6B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94" y="367904"/>
            <a:ext cx="11819206" cy="612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95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7F5A55-3A38-40CC-8E7A-B8EA346A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62" y="188388"/>
            <a:ext cx="11289323" cy="648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39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A1B74-88ED-49FE-AAB0-D5BE20D06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91" y="453733"/>
            <a:ext cx="10637520" cy="450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28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3AFF03-0A80-470D-8450-CA51803F6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098215" cy="66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07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FC0A9-668E-4CF2-8014-90EF77F5A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Nutrition?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12D0-BFB3-4488-92F5-3D1B559B3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Is the process by which organisms obtain food and energy for growth, repair and the maintenance of the body</a:t>
            </a:r>
          </a:p>
        </p:txBody>
      </p:sp>
    </p:spTree>
    <p:extLst>
      <p:ext uri="{BB962C8B-B14F-4D97-AF65-F5344CB8AC3E}">
        <p14:creationId xmlns:p14="http://schemas.microsoft.com/office/powerpoint/2010/main" val="3684783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7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5" name="Rectangle 9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6" name="Rectangle 11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A74E6E-E474-4048-83E4-1D380A3FB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4448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87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88" name="Freeform: Shape 1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1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1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1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1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3" name="Freeform: Shape 2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2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2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2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2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2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2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2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2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3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3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732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7" name="Top left">
            <a:extLst>
              <a:ext uri="{FF2B5EF4-FFF2-40B4-BE49-F238E27FC236}">
                <a16:creationId xmlns:a16="http://schemas.microsoft.com/office/drawing/2014/main" id="{C23BAD38-30D1-4252-8149-903B66D8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EF8871A-7DF5-4751-8948-75984B0FB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6A6F3E3-6529-4B7E-8D31-317E141F1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C70AD52-D54F-41A3-91B9-9BC0DDAF8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37F2387-BA4B-46C5-ABBD-E9272097E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2E1B2E0-5DD5-4599-BDEC-F26CEF9E9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A88C97C-1B3C-4A30-B1C0-D4AFEDC97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6C4CC9D-7C49-41ED-8FE2-61EC66F0B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51EA8C3-05E0-4F68-9BA7-F3F6C669D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168D35-E232-47E7-A751-844D1573B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63350"/>
            <a:ext cx="5996619" cy="20658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Terms to be defined:</a:t>
            </a:r>
          </a:p>
        </p:txBody>
      </p:sp>
      <p:grpSp>
        <p:nvGrpSpPr>
          <p:cNvPr id="57" name="Cross">
            <a:extLst>
              <a:ext uri="{FF2B5EF4-FFF2-40B4-BE49-F238E27FC236}">
                <a16:creationId xmlns:a16="http://schemas.microsoft.com/office/drawing/2014/main" id="{4927067E-BE13-4DBB-AC1E-9847B890B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62F8BF3-36CC-4073-AE00-A422A57FD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95C5F4E-7F61-464E-B716-44F579755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4DABD8-E49B-47BB-ACB1-5C2DE5C70A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24776" y="2385716"/>
            <a:ext cx="3664913" cy="3919694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10FB326-A0A4-4E21-BB88-BF8BA7268F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177627" y="2492620"/>
            <a:ext cx="5151489" cy="3812789"/>
          </a:xfrm>
          <a:prstGeom prst="rect">
            <a:avLst/>
          </a:prstGeom>
        </p:spPr>
      </p:pic>
      <p:grpSp>
        <p:nvGrpSpPr>
          <p:cNvPr id="61" name="Bottom Right">
            <a:extLst>
              <a:ext uri="{FF2B5EF4-FFF2-40B4-BE49-F238E27FC236}">
                <a16:creationId xmlns:a16="http://schemas.microsoft.com/office/drawing/2014/main" id="{D11A5264-0A9F-46A0-B3ED-9B336D970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62" name="Graphic 157">
              <a:extLst>
                <a:ext uri="{FF2B5EF4-FFF2-40B4-BE49-F238E27FC236}">
                  <a16:creationId xmlns:a16="http://schemas.microsoft.com/office/drawing/2014/main" id="{A1B8A55C-B130-4222-B98F-16CA78B9C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2D40CFF-E2DF-48E0-8896-5166887A3C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37A4DB32-F7AD-42D8-A125-6CFB9B252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6CA230A-C491-40F1-B028-898C23C8D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27DB684-4D1D-4152-8ECC-62EC93D71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0AD88BE-AE84-4CD6-A22A-26C3D9BD20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C9DC46C-EF52-4B9D-98C0-6225FB9D5F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AC279F2D-8036-4201-8D63-8BE961F09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554FA09-485D-4EB3-9D6F-C19A292F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1979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0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AFE9AF-C577-4A70-99CE-83586AE19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744909"/>
            <a:ext cx="377641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Human Digestive System</a:t>
            </a:r>
          </a:p>
        </p:txBody>
      </p:sp>
      <p:grpSp>
        <p:nvGrpSpPr>
          <p:cNvPr id="50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7D5431-3853-4998-8861-4C09C20F2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2357" y="567942"/>
            <a:ext cx="5970613" cy="5716862"/>
          </a:xfrm>
          <a:prstGeom prst="rect">
            <a:avLst/>
          </a:prstGeom>
        </p:spPr>
      </p:pic>
      <p:grpSp>
        <p:nvGrpSpPr>
          <p:cNvPr id="54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6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0134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4ECC-9E34-42BE-8CDE-479350797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Digestive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440EC-5AAC-4A5E-BD5B-B3C9E31B2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 digestive system consists of :</a:t>
            </a:r>
          </a:p>
          <a:p>
            <a:r>
              <a:rPr lang="en-US" dirty="0"/>
              <a:t>1- Alimentary canal: is a long tube that extends from the mouth to the anus with most of its length coiled in the abdomen.</a:t>
            </a:r>
          </a:p>
          <a:p>
            <a:r>
              <a:rPr lang="en-US" dirty="0"/>
              <a:t>2- Organs : liver and pancreas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0AF2C-996E-440C-99C4-0EB644BF3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61" y="4735995"/>
            <a:ext cx="11300791" cy="114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91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3666C-8180-4030-964D-2E7FF0DD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389"/>
            <a:ext cx="12192000" cy="655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83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24D6F9-169C-4075-B7E7-37FF439F8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339"/>
            <a:ext cx="12192000" cy="603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15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EC26F0-1F9E-4A0E-9EB5-F5590C743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386" y="571500"/>
            <a:ext cx="803295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06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78C90A-86C6-43F8-9B09-1545D05F3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077"/>
            <a:ext cx="12192000" cy="601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39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4A8FAB-A91E-459D-8378-FC8A1B723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t="14898" r="-1" b="13213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4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70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5075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8FDA-99C7-440D-B4C3-81782B4AF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Epiglottis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BA0BF2-DF0C-439F-8942-28C2FC1627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782776"/>
            <a:ext cx="5181600" cy="437036"/>
          </a:xfrm>
        </p:spPr>
      </p:pic>
      <p:pic>
        <p:nvPicPr>
          <p:cNvPr id="1026" name="Picture 2" descr="Epiglottis: MedlinePlus Medical Encyclopedia Image">
            <a:extLst>
              <a:ext uri="{FF2B5EF4-FFF2-40B4-BE49-F238E27FC236}">
                <a16:creationId xmlns:a16="http://schemas.microsoft.com/office/drawing/2014/main" id="{DE8A025B-35BE-404C-8E20-DBBA1221C51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477294"/>
            <a:ext cx="3810000" cy="304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86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C7D88B-FE69-41E0-B5FA-19A54A414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45"/>
            <a:ext cx="12192000" cy="606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88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0638" y="557190"/>
            <a:ext cx="10938762" cy="57423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DCFAA4-0345-413B-B800-90C999C4EF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t="1725" r="1" b="2032"/>
          <a:stretch/>
        </p:blipFill>
        <p:spPr>
          <a:xfrm>
            <a:off x="268196" y="379002"/>
            <a:ext cx="11287428" cy="59205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5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5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7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1571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2E3917-FB62-48B4-AE92-137555804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804"/>
            <a:ext cx="12192000" cy="609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90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8322AD-F1C7-4FA1-94BD-1334162C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88"/>
            <a:ext cx="12192000" cy="581862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5207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72C79-01BF-464D-981A-B70CCEC61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422"/>
            <a:ext cx="12192000" cy="628122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76970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51E92A-678E-4BE6-86CF-DF5D94536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084"/>
            <a:ext cx="12192000" cy="636563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76411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0A5F4E6-BB47-4F75-9E19-DBA47CC93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06705"/>
              </p:ext>
            </p:extLst>
          </p:nvPr>
        </p:nvGraphicFramePr>
        <p:xfrm>
          <a:off x="0" y="-1"/>
          <a:ext cx="11931534" cy="69272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88589">
                  <a:extLst>
                    <a:ext uri="{9D8B030D-6E8A-4147-A177-3AD203B41FA5}">
                      <a16:colId xmlns:a16="http://schemas.microsoft.com/office/drawing/2014/main" val="480181617"/>
                    </a:ext>
                  </a:extLst>
                </a:gridCol>
                <a:gridCol w="1988589">
                  <a:extLst>
                    <a:ext uri="{9D8B030D-6E8A-4147-A177-3AD203B41FA5}">
                      <a16:colId xmlns:a16="http://schemas.microsoft.com/office/drawing/2014/main" val="3899750948"/>
                    </a:ext>
                  </a:extLst>
                </a:gridCol>
                <a:gridCol w="1747520">
                  <a:extLst>
                    <a:ext uri="{9D8B030D-6E8A-4147-A177-3AD203B41FA5}">
                      <a16:colId xmlns:a16="http://schemas.microsoft.com/office/drawing/2014/main" val="2344778102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783609227"/>
                    </a:ext>
                  </a:extLst>
                </a:gridCol>
                <a:gridCol w="3314007">
                  <a:extLst>
                    <a:ext uri="{9D8B030D-6E8A-4147-A177-3AD203B41FA5}">
                      <a16:colId xmlns:a16="http://schemas.microsoft.com/office/drawing/2014/main" val="1763512386"/>
                    </a:ext>
                  </a:extLst>
                </a:gridCol>
                <a:gridCol w="1374371">
                  <a:extLst>
                    <a:ext uri="{9D8B030D-6E8A-4147-A177-3AD203B41FA5}">
                      <a16:colId xmlns:a16="http://schemas.microsoft.com/office/drawing/2014/main" val="2740716045"/>
                    </a:ext>
                  </a:extLst>
                </a:gridCol>
              </a:tblGrid>
              <a:tr h="1371076">
                <a:tc>
                  <a:txBody>
                    <a:bodyPr/>
                    <a:lstStyle/>
                    <a:p>
                      <a:r>
                        <a:rPr lang="en-US" dirty="0"/>
                        <a:t>Region of Digestion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Secretion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Enzyme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981604"/>
                  </a:ext>
                </a:extLst>
              </a:tr>
              <a:tr h="1220835">
                <a:tc>
                  <a:txBody>
                    <a:bodyPr/>
                    <a:lstStyle/>
                    <a:p>
                      <a:r>
                        <a:rPr lang="en-US" dirty="0"/>
                        <a:t>Mouth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Salivary Gland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Salivary Amylase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Starch-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maltose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 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066555"/>
                  </a:ext>
                </a:extLst>
              </a:tr>
              <a:tr h="920983">
                <a:tc>
                  <a:txBody>
                    <a:bodyPr/>
                    <a:lstStyle/>
                    <a:p>
                      <a:r>
                        <a:rPr lang="en-US" dirty="0"/>
                        <a:t>Stomach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Gastric Juice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Gastric Glands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Pepsin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Protein</a:t>
                      </a:r>
                      <a:r>
                        <a:rPr lang="en-US" sz="1800" dirty="0" err="1">
                          <a:sym typeface="Wingdings" panose="05000000000000000000" pitchFamily="2" charset="2"/>
                        </a:rPr>
                        <a:t>polypeptides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Acidic[1.5-2]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751589"/>
                  </a:ext>
                </a:extLst>
              </a:tr>
              <a:tr h="694614">
                <a:tc rowSpan="7">
                  <a:txBody>
                    <a:bodyPr/>
                    <a:lstStyle/>
                    <a:p>
                      <a:r>
                        <a:rPr lang="en-US" dirty="0"/>
                        <a:t>Small Intestines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enzymes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Emulsifies fats</a:t>
                      </a:r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sz="1600" dirty="0"/>
                        <a:t>Alkaline[8.5]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154302"/>
                  </a:ext>
                </a:extLst>
              </a:tr>
              <a:tr h="4094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Pancreatic Juice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Pancreas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Trypsin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Protein-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polypeptides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703029"/>
                  </a:ext>
                </a:extLst>
              </a:tr>
              <a:tr h="3934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Lipase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Fats--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fatty acids and glycerol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73662"/>
                  </a:ext>
                </a:extLst>
              </a:tr>
              <a:tr h="6885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Pancreatic Amylase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Starch-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maltose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324609"/>
                  </a:ext>
                </a:extLst>
              </a:tr>
              <a:tr h="4094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Intestinal Juice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Epithelial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Maltase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Maltose-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Glucose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535974"/>
                  </a:ext>
                </a:extLst>
              </a:tr>
              <a:tr h="4094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Lipase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Fats-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fatty acids and glycerol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883149"/>
                  </a:ext>
                </a:extLst>
              </a:tr>
              <a:tr h="4094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Polypeptides-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amino acids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094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501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C3FA23-F8DB-4A97-8F81-8E095B1A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88" y="1957994"/>
            <a:ext cx="11371811" cy="294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83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3405E8-579A-47BC-A887-01019AF02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405"/>
            <a:ext cx="12192000" cy="575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22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9410B0-57F4-4295-A73E-38C8CCCB8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56" y="222833"/>
            <a:ext cx="11654444" cy="641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43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7F1AA1-7E6D-4098-8E2D-7A49B08E2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4" y="337626"/>
            <a:ext cx="11432345" cy="597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62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F00D0B-A4D8-4FDF-9D8B-CA69540E6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" y="782505"/>
            <a:ext cx="12092247" cy="52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24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34430F-77F7-4257-9453-0D668E630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203" y="0"/>
            <a:ext cx="9453490" cy="569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88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559F45-E45F-43DD-8D7E-D1F1FEDFF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4" y="417443"/>
            <a:ext cx="11360301" cy="602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3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310643-2017-41DC-B290-84CAC3983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6" y="171646"/>
            <a:ext cx="11593484" cy="651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22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A1DB5B-9C10-48CD-B675-FB790FBA0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98" y="847719"/>
            <a:ext cx="11344102" cy="573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06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DD0F5C-F88D-460F-88B6-DDBE62F49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6" y="209164"/>
            <a:ext cx="11194473" cy="643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99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2205"/>
            <a:ext cx="12188952" cy="57246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50EE7D8-DE04-4B8E-A9CC-15C089A11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-1" b="14994"/>
          <a:stretch/>
        </p:blipFill>
        <p:spPr>
          <a:xfrm>
            <a:off x="20" y="592205"/>
            <a:ext cx="12188932" cy="5724602"/>
          </a:xfrm>
          <a:prstGeom prst="rect">
            <a:avLst/>
          </a:prstGeom>
        </p:spPr>
      </p:pic>
      <p:grpSp>
        <p:nvGrpSpPr>
          <p:cNvPr id="14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82177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861E6D-6E27-432D-AC68-D0F03EDBF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04" y="802934"/>
            <a:ext cx="11532523" cy="525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55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8B303-2250-4E05-915B-80ED6C5B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63" y="248196"/>
            <a:ext cx="10944666" cy="63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17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8713C8-DBCA-485E-A003-0D9E798C3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8" y="667367"/>
            <a:ext cx="11587942" cy="606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27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197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2205"/>
            <a:ext cx="12188952" cy="572460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5C3998-DD82-4A9C-8B2E-E212B834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3121"/>
          <a:stretch/>
        </p:blipFill>
        <p:spPr>
          <a:xfrm>
            <a:off x="20" y="592205"/>
            <a:ext cx="12188932" cy="5724602"/>
          </a:xfrm>
          <a:prstGeom prst="rect">
            <a:avLst/>
          </a:prstGeom>
        </p:spPr>
      </p:pic>
      <p:grpSp>
        <p:nvGrpSpPr>
          <p:cNvPr id="14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4549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B51B9E8-E691-4C1E-B70A-27D6060EA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88" y="1348465"/>
            <a:ext cx="11505597" cy="416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7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2170A-A7B4-493D-BDA3-4F7799784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428"/>
            <a:ext cx="12192000" cy="407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2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0638" y="557190"/>
            <a:ext cx="10938762" cy="57423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3909C-778C-43EC-842A-F8E67D1EF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1815" b="-1"/>
          <a:stretch/>
        </p:blipFill>
        <p:spPr>
          <a:xfrm>
            <a:off x="623686" y="565465"/>
            <a:ext cx="10931938" cy="573406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5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5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7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7269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2C5C02-9005-4872-9177-945BD2A9F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764" y="107820"/>
            <a:ext cx="9551963" cy="556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42564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RegularSeedLeftStep">
      <a:dk1>
        <a:srgbClr val="000000"/>
      </a:dk1>
      <a:lt1>
        <a:srgbClr val="FFFFFF"/>
      </a:lt1>
      <a:dk2>
        <a:srgbClr val="261A2E"/>
      </a:dk2>
      <a:lt2>
        <a:srgbClr val="F0F1F3"/>
      </a:lt2>
      <a:accent1>
        <a:srgbClr val="B79F48"/>
      </a:accent1>
      <a:accent2>
        <a:srgbClr val="B1663B"/>
      </a:accent2>
      <a:accent3>
        <a:srgbClr val="C34D53"/>
      </a:accent3>
      <a:accent4>
        <a:srgbClr val="B13B73"/>
      </a:accent4>
      <a:accent5>
        <a:srgbClr val="C34DB6"/>
      </a:accent5>
      <a:accent6>
        <a:srgbClr val="8D3BB1"/>
      </a:accent6>
      <a:hlink>
        <a:srgbClr val="4A64C2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01084BE1ADCC46A9E77BFB2C94437B" ma:contentTypeVersion="2" ma:contentTypeDescription="Create a new document." ma:contentTypeScope="" ma:versionID="60dfd34f9b65ca331405483631c1d436">
  <xsd:schema xmlns:xsd="http://www.w3.org/2001/XMLSchema" xmlns:xs="http://www.w3.org/2001/XMLSchema" xmlns:p="http://schemas.microsoft.com/office/2006/metadata/properties" xmlns:ns2="70f93f18-f546-4dbd-b78c-67955664e11f" targetNamespace="http://schemas.microsoft.com/office/2006/metadata/properties" ma:root="true" ma:fieldsID="cca456afa667d2ac1cdf160e5bb09dae" ns2:_="">
    <xsd:import namespace="70f93f18-f546-4dbd-b78c-67955664e1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f93f18-f546-4dbd-b78c-67955664e1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A0D90F8-D127-4393-B0BF-A3331FDDB51C}"/>
</file>

<file path=customXml/itemProps2.xml><?xml version="1.0" encoding="utf-8"?>
<ds:datastoreItem xmlns:ds="http://schemas.openxmlformats.org/officeDocument/2006/customXml" ds:itemID="{97DFF280-92BA-41BF-9E24-9CAC84AA7E83}"/>
</file>

<file path=customXml/itemProps3.xml><?xml version="1.0" encoding="utf-8"?>
<ds:datastoreItem xmlns:ds="http://schemas.openxmlformats.org/officeDocument/2006/customXml" ds:itemID="{0B4D03D8-150D-4384-8D89-971107F928C8}"/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180</Words>
  <Application>Microsoft Office PowerPoint</Application>
  <PresentationFormat>Widescreen</PresentationFormat>
  <Paragraphs>63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Avenir Next LT Pro</vt:lpstr>
      <vt:lpstr>AvenirNext LT Pro Medium</vt:lpstr>
      <vt:lpstr>Rockwell</vt:lpstr>
      <vt:lpstr>Segoe UI</vt:lpstr>
      <vt:lpstr>Segoe UI Semilight</vt:lpstr>
      <vt:lpstr>Wingdings</vt:lpstr>
      <vt:lpstr>ExploreVTI</vt:lpstr>
      <vt:lpstr>Human Digestion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Nutrition?</vt:lpstr>
      <vt:lpstr>Terms to be defined:</vt:lpstr>
      <vt:lpstr>Human Digestive System</vt:lpstr>
      <vt:lpstr>Human Digestive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Epiglottis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Digestion</dc:title>
  <dc:creator>marwa M</dc:creator>
  <cp:lastModifiedBy>marwa M</cp:lastModifiedBy>
  <cp:revision>9</cp:revision>
  <dcterms:created xsi:type="dcterms:W3CDTF">2021-11-07T14:09:14Z</dcterms:created>
  <dcterms:modified xsi:type="dcterms:W3CDTF">2021-12-09T06:25:41Z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0x0101000601084BE1ADCC46A9E77BFB2C94437B</vt:lpwstr>
  </property>
</Properties>
</file>